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3CFFF3-8885-4DF1-9687-4542C0A1F596}" type="datetimeFigureOut">
              <a:rPr lang="en-US" smtClean="0"/>
              <a:t>2/20/2016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B0FF95-1B22-48E9-9D44-284EA182E8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3CFFF3-8885-4DF1-9687-4542C0A1F596}" type="datetimeFigureOut">
              <a:rPr lang="en-US" smtClean="0"/>
              <a:t>2/20/2016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B0FF95-1B22-48E9-9D44-284EA182E8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3CFFF3-8885-4DF1-9687-4542C0A1F596}" type="datetimeFigureOut">
              <a:rPr lang="en-US" smtClean="0"/>
              <a:t>2/20/2016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B0FF95-1B22-48E9-9D44-284EA182E8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3CFFF3-8885-4DF1-9687-4542C0A1F596}" type="datetimeFigureOut">
              <a:rPr lang="en-US" smtClean="0"/>
              <a:t>2/20/2016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B0FF95-1B22-48E9-9D44-284EA182E8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3CFFF3-8885-4DF1-9687-4542C0A1F596}" type="datetimeFigureOut">
              <a:rPr lang="en-US" smtClean="0"/>
              <a:t>2/20/2016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B0FF95-1B22-48E9-9D44-284EA182E8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3CFFF3-8885-4DF1-9687-4542C0A1F596}" type="datetimeFigureOut">
              <a:rPr lang="en-US" smtClean="0"/>
              <a:t>2/20/2016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B0FF95-1B22-48E9-9D44-284EA182E8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3CFFF3-8885-4DF1-9687-4542C0A1F596}" type="datetimeFigureOut">
              <a:rPr lang="en-US" smtClean="0"/>
              <a:t>2/20/2016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B0FF95-1B22-48E9-9D44-284EA182E8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3CFFF3-8885-4DF1-9687-4542C0A1F596}" type="datetimeFigureOut">
              <a:rPr lang="en-US" smtClean="0"/>
              <a:t>2/20/2016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B0FF95-1B22-48E9-9D44-284EA182E8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3CFFF3-8885-4DF1-9687-4542C0A1F596}" type="datetimeFigureOut">
              <a:rPr lang="en-US" smtClean="0"/>
              <a:t>2/20/2016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B0FF95-1B22-48E9-9D44-284EA182E8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3CFFF3-8885-4DF1-9687-4542C0A1F596}" type="datetimeFigureOut">
              <a:rPr lang="en-US" smtClean="0"/>
              <a:t>2/20/2016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B0FF95-1B22-48E9-9D44-284EA182E8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3CFFF3-8885-4DF1-9687-4542C0A1F596}" type="datetimeFigureOut">
              <a:rPr lang="en-US" smtClean="0"/>
              <a:t>2/20/2016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B0FF95-1B22-48E9-9D44-284EA182E8E6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3B3CFFF3-8885-4DF1-9687-4542C0A1F596}" type="datetimeFigureOut">
              <a:rPr lang="en-US" smtClean="0"/>
              <a:t>2/20/2016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38B0FF95-1B22-48E9-9D44-284EA182E8E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685800"/>
            <a:ext cx="8229600" cy="2963206"/>
          </a:xfrm>
        </p:spPr>
        <p:txBody>
          <a:bodyPr>
            <a:noAutofit/>
          </a:bodyPr>
          <a:lstStyle/>
          <a:p>
            <a:pPr algn="ctr"/>
            <a:r>
              <a:rPr lang="en-US" sz="4800" dirty="0" smtClean="0"/>
              <a:t>USE OF MOBILE TECHNOLOGY </a:t>
            </a:r>
            <a:br>
              <a:rPr lang="en-US" sz="4800" dirty="0" smtClean="0"/>
            </a:br>
            <a:r>
              <a:rPr lang="en-US" sz="4800" dirty="0" smtClean="0"/>
              <a:t>IN JUDICIAL ADMINISTRATION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2376" y="4648200"/>
            <a:ext cx="7772400" cy="1524000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TALWANT SINGH</a:t>
            </a:r>
          </a:p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DISTRICT &amp; SESSIONS JUDGE</a:t>
            </a:r>
          </a:p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DELHI (EAST)</a:t>
            </a:r>
            <a:endParaRPr lang="en-US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THANKS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2376" y="4343400"/>
            <a:ext cx="7772400" cy="2057400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TALWANT SINGH</a:t>
            </a:r>
          </a:p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DISTRICT &amp; SESSIONS JUDGE</a:t>
            </a:r>
          </a:p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DELHI (EAST)</a:t>
            </a:r>
            <a:endParaRPr lang="en-US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5257800"/>
            <a:ext cx="8183880" cy="12192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MOBILE TECHNOLOGY IN COURTS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530352"/>
            <a:ext cx="8534400" cy="4956048"/>
          </a:xfrm>
        </p:spPr>
        <p:txBody>
          <a:bodyPr>
            <a:normAutofit lnSpcReduction="10000"/>
          </a:bodyPr>
          <a:lstStyle/>
          <a:p>
            <a:r>
              <a:rPr lang="en-US" sz="3200" dirty="0" smtClean="0"/>
              <a:t>Mobile Phone is a very powerful tool.</a:t>
            </a:r>
          </a:p>
          <a:p>
            <a:r>
              <a:rPr lang="en-US" sz="3200" dirty="0" smtClean="0"/>
              <a:t>It can be used in many ways to help to run Court administration more efficiently.</a:t>
            </a:r>
          </a:p>
          <a:p>
            <a:r>
              <a:rPr lang="en-US" sz="3200" dirty="0" smtClean="0"/>
              <a:t>Mobile can be of great help in disseminating information to Public at large.</a:t>
            </a:r>
          </a:p>
          <a:p>
            <a:r>
              <a:rPr lang="en-US" sz="3200" dirty="0" smtClean="0"/>
              <a:t>Mobile phone can be used to provide up to date information regarding court services to litigants and lawyers.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5410200"/>
            <a:ext cx="8183880" cy="1066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MOBILE TECHNOLOGY IN COURTS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81000"/>
            <a:ext cx="8458200" cy="54102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3200" b="1" u="sng" dirty="0" smtClean="0"/>
              <a:t>CASE STAGE ALERTS</a:t>
            </a:r>
          </a:p>
          <a:p>
            <a:pPr algn="just"/>
            <a:r>
              <a:rPr lang="en-US" sz="3200" dirty="0"/>
              <a:t>T</a:t>
            </a:r>
            <a:r>
              <a:rPr lang="en-US" sz="3200" dirty="0" smtClean="0"/>
              <a:t>he new CIS is in place in almost all the District Courts in the Country.</a:t>
            </a:r>
          </a:p>
          <a:p>
            <a:pPr algn="just"/>
            <a:r>
              <a:rPr lang="en-US" sz="3200" dirty="0" smtClean="0"/>
              <a:t>It has a built in feature to generate SMS alerts at every stage of the case.</a:t>
            </a:r>
          </a:p>
          <a:p>
            <a:pPr algn="just"/>
            <a:r>
              <a:rPr lang="en-US" sz="3200" dirty="0" smtClean="0"/>
              <a:t>SMSs can be sent to Litigants and Lawyers in advance to inform them about coming dates.</a:t>
            </a:r>
          </a:p>
          <a:p>
            <a:pPr algn="just"/>
            <a:r>
              <a:rPr lang="en-US" sz="3200" dirty="0" smtClean="0"/>
              <a:t>Short proceedings by SMS can be also sent.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5791200"/>
            <a:ext cx="8183880" cy="762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MOBILE TECHNOLOGY IN COURTS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530352"/>
            <a:ext cx="8458200" cy="548944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3200" b="1" u="sng" dirty="0" smtClean="0"/>
              <a:t>REALTIME CAUSE LIST ALERTS</a:t>
            </a:r>
          </a:p>
          <a:p>
            <a:pPr algn="just"/>
            <a:r>
              <a:rPr lang="en-US" sz="3200" dirty="0" smtClean="0"/>
              <a:t>Gone are the days when a lawyer had to come to Court well in advance to attend his case.</a:t>
            </a:r>
          </a:p>
          <a:p>
            <a:pPr algn="just"/>
            <a:r>
              <a:rPr lang="en-US" sz="3200" dirty="0" smtClean="0"/>
              <a:t>Even Electronic Display Boards are going to be history.</a:t>
            </a:r>
          </a:p>
          <a:p>
            <a:pPr algn="just"/>
            <a:r>
              <a:rPr lang="en-US" sz="3200" dirty="0" smtClean="0"/>
              <a:t>Now an SMS can be sent to the lawyer at least 10-15 minutes before his case is about to be taken up to enable his appearance in Court. 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5867400"/>
            <a:ext cx="8183880" cy="609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MOBILE TECHNOLOGY IN COURTS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530352"/>
            <a:ext cx="8382000" cy="5337048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3000" b="1" u="sng" dirty="0" smtClean="0"/>
              <a:t>BULK SMS FOR PUBLIC INFORMATION</a:t>
            </a:r>
          </a:p>
          <a:p>
            <a:pPr algn="just"/>
            <a:r>
              <a:rPr lang="en-US" sz="3000" dirty="0" smtClean="0"/>
              <a:t>Normal cost of an SMS in bulk comes to about 4 paisa per SMS.</a:t>
            </a:r>
          </a:p>
          <a:p>
            <a:pPr algn="just"/>
            <a:r>
              <a:rPr lang="en-US" sz="3000" dirty="0" smtClean="0"/>
              <a:t>User Data Bases are available with Govt.</a:t>
            </a:r>
          </a:p>
          <a:p>
            <a:pPr algn="just"/>
            <a:r>
              <a:rPr lang="en-US" sz="3000" dirty="0" smtClean="0"/>
              <a:t>It can be used by Legal Aid Bodies to spread knowledge about various schemes of legal aid.</a:t>
            </a:r>
          </a:p>
          <a:p>
            <a:pPr algn="just"/>
            <a:r>
              <a:rPr lang="en-US" sz="3000" dirty="0" smtClean="0"/>
              <a:t>Litigants can be informed about court holidays, judges on leave, court room change.</a:t>
            </a:r>
            <a:endParaRPr lang="en-US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5791200"/>
            <a:ext cx="818388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MOBILE TECHNOLOGY IN COURTS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33704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3000" b="1" u="sng" dirty="0" smtClean="0"/>
              <a:t>VISITOR MANAGEMENT SYSTEM</a:t>
            </a:r>
          </a:p>
          <a:p>
            <a:pPr algn="just"/>
            <a:r>
              <a:rPr lang="en-US" sz="3000" dirty="0" smtClean="0"/>
              <a:t>In Karkardooma Courts, an untoward incident happened on 23</a:t>
            </a:r>
            <a:r>
              <a:rPr lang="en-US" sz="3000" baseline="30000" dirty="0" smtClean="0"/>
              <a:t>rd</a:t>
            </a:r>
            <a:r>
              <a:rPr lang="en-US" sz="3000" dirty="0" smtClean="0"/>
              <a:t> December, 2015.</a:t>
            </a:r>
          </a:p>
          <a:p>
            <a:pPr algn="just"/>
            <a:r>
              <a:rPr lang="en-US" sz="3000" dirty="0" smtClean="0"/>
              <a:t>We have started paper based pass system for entry of litigants &amp; I cards based for lawyers in Court Building.</a:t>
            </a:r>
          </a:p>
          <a:p>
            <a:pPr algn="just"/>
            <a:r>
              <a:rPr lang="en-US" sz="3000" dirty="0" smtClean="0"/>
              <a:t>From 01.03.2016, litigants will be allowed entry only on the basis of SMS alerts received by them in Mobile Phones from </a:t>
            </a:r>
            <a:r>
              <a:rPr lang="en-US" sz="3000" b="1" dirty="0" smtClean="0"/>
              <a:t>DDCSMS</a:t>
            </a:r>
            <a:r>
              <a:rPr lang="en-US" sz="3000" dirty="0" smtClean="0"/>
              <a:t>. </a:t>
            </a:r>
            <a:endParaRPr lang="en-US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5867400"/>
            <a:ext cx="818388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MOBILE TECHNOLOGY IN COURTS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530352"/>
            <a:ext cx="8382000" cy="5413248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sz="3000" b="1" u="sng" dirty="0" smtClean="0"/>
              <a:t>MOBILE AS A DICTATION TOOL</a:t>
            </a:r>
          </a:p>
          <a:p>
            <a:pPr algn="just"/>
            <a:r>
              <a:rPr lang="en-US" sz="3000" dirty="0" smtClean="0"/>
              <a:t>Every mobile phone has recording facility.</a:t>
            </a:r>
          </a:p>
          <a:p>
            <a:pPr algn="just"/>
            <a:r>
              <a:rPr lang="en-US" sz="3000" dirty="0" smtClean="0"/>
              <a:t>Judges can dictate judgments using this facility</a:t>
            </a:r>
          </a:p>
          <a:p>
            <a:pPr algn="just"/>
            <a:r>
              <a:rPr lang="en-US" sz="3000" dirty="0" smtClean="0"/>
              <a:t>Audio files can be played on Computers or mobile phones by Stenos to type orders.</a:t>
            </a:r>
          </a:p>
          <a:p>
            <a:pPr algn="just"/>
            <a:r>
              <a:rPr lang="en-US" sz="3000" dirty="0" smtClean="0"/>
              <a:t>Lengthy arguments can be recorded for reference while dictating judgments.</a:t>
            </a:r>
          </a:p>
          <a:p>
            <a:pPr algn="just"/>
            <a:r>
              <a:rPr lang="en-US" sz="3000" dirty="0" smtClean="0"/>
              <a:t>No need for expensive hardware/ software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5867400"/>
            <a:ext cx="8183880" cy="609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MOBILE TECHNOLOGY IN COURTS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33704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3000" b="1" u="sng" dirty="0" smtClean="0"/>
              <a:t>MOBILE PHONE AS A COMPUTER</a:t>
            </a:r>
          </a:p>
          <a:p>
            <a:pPr algn="just"/>
            <a:r>
              <a:rPr lang="en-US" sz="3000" dirty="0" smtClean="0"/>
              <a:t>Smart phones have same processing power, RAM and Storage capacity as old computers.</a:t>
            </a:r>
          </a:p>
          <a:p>
            <a:pPr algn="just"/>
            <a:r>
              <a:rPr lang="en-US" sz="3000" dirty="0" smtClean="0"/>
              <a:t>You can use them as scanners for documents.</a:t>
            </a:r>
          </a:p>
          <a:p>
            <a:pPr algn="just"/>
            <a:r>
              <a:rPr lang="en-US" sz="3000" dirty="0" smtClean="0"/>
              <a:t>You can listen to any judgment or article on the internet with the help of a speaking software available free.</a:t>
            </a:r>
          </a:p>
          <a:p>
            <a:pPr algn="just"/>
            <a:r>
              <a:rPr lang="en-US" sz="3000" dirty="0" smtClean="0"/>
              <a:t>You can search relevant judgments  on mobile.</a:t>
            </a:r>
            <a:endParaRPr lang="en-US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5867400"/>
            <a:ext cx="818388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MOBILE TECHNOLOGY IN COURTS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48944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3000" b="1" u="sng" dirty="0" smtClean="0"/>
              <a:t>WITNESS MANAGEMENT SYSTEM</a:t>
            </a:r>
          </a:p>
          <a:p>
            <a:pPr algn="just"/>
            <a:r>
              <a:rPr lang="en-US" sz="3000" dirty="0" smtClean="0"/>
              <a:t>Summons can be sent to witnesses on mobiles.</a:t>
            </a:r>
          </a:p>
          <a:p>
            <a:pPr algn="just"/>
            <a:r>
              <a:rPr lang="en-US" sz="3000" dirty="0" smtClean="0"/>
              <a:t>Witness may send reverse SMS by typing </a:t>
            </a:r>
            <a:r>
              <a:rPr lang="en-US" sz="3000" b="1" dirty="0" smtClean="0"/>
              <a:t>Y</a:t>
            </a:r>
            <a:r>
              <a:rPr lang="en-US" sz="3000" dirty="0" smtClean="0"/>
              <a:t> if he is attending or </a:t>
            </a:r>
            <a:r>
              <a:rPr lang="en-US" sz="3000" b="1" dirty="0" smtClean="0"/>
              <a:t>N</a:t>
            </a:r>
            <a:r>
              <a:rPr lang="en-US" sz="3000" dirty="0" smtClean="0"/>
              <a:t> if not attending hearing.</a:t>
            </a:r>
          </a:p>
          <a:p>
            <a:pPr algn="just"/>
            <a:r>
              <a:rPr lang="en-US" sz="3000" dirty="0" smtClean="0"/>
              <a:t>Cause list can be adjusted accordingly.</a:t>
            </a:r>
          </a:p>
          <a:p>
            <a:pPr algn="just"/>
            <a:r>
              <a:rPr lang="en-US" sz="3000" dirty="0" smtClean="0"/>
              <a:t>Alert SMS can go to witness in advance if evidence recording is not possible on date fixed.</a:t>
            </a:r>
            <a:endParaRPr lang="en-US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93</TotalTime>
  <Words>531</Words>
  <Application>Microsoft Office PowerPoint</Application>
  <PresentationFormat>On-screen Show (4:3)</PresentationFormat>
  <Paragraphs>54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Aspect</vt:lpstr>
      <vt:lpstr>USE OF MOBILE TECHNOLOGY  IN JUDICIAL ADMINISTRATION</vt:lpstr>
      <vt:lpstr>MOBILE TECHNOLOGY IN COURTS</vt:lpstr>
      <vt:lpstr>MOBILE TECHNOLOGY IN COURTS</vt:lpstr>
      <vt:lpstr>MOBILE TECHNOLOGY IN COURTS</vt:lpstr>
      <vt:lpstr>MOBILE TECHNOLOGY IN COURTS</vt:lpstr>
      <vt:lpstr>MOBILE TECHNOLOGY IN COURTS</vt:lpstr>
      <vt:lpstr>MOBILE TECHNOLOGY IN COURTS</vt:lpstr>
      <vt:lpstr>MOBILE TECHNOLOGY IN COURTS</vt:lpstr>
      <vt:lpstr>MOBILE TECHNOLOGY IN COURTS</vt:lpstr>
      <vt:lpstr>THANKS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 OF MOBILE TECHNOLOGY IN JUDICIAL ADMINISTRATION</dc:title>
  <dc:creator>talwant</dc:creator>
  <cp:lastModifiedBy>talwant</cp:lastModifiedBy>
  <cp:revision>15</cp:revision>
  <dcterms:created xsi:type="dcterms:W3CDTF">2016-02-20T04:37:09Z</dcterms:created>
  <dcterms:modified xsi:type="dcterms:W3CDTF">2016-02-20T06:10:31Z</dcterms:modified>
</cp:coreProperties>
</file>